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7955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814926a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578dd8f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17faec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ba7824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083a2423.fixed?pid=2ae8bdca5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f083a2423.fixed?pid=2ae8bdca5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二项分布之概率最值问题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6e01dfa44?pid=b578dd8fb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本大招适用于服从二项分布的随机变量的概率最大值问题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，若二项分布问题中出现求概率最大值或已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知概率在某项最大求某一参数时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，可用此大招.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e818c241?pid=617faec14&amp;color=0,0,0&amp;bt=1&amp;bbb=1&amp;hb=1"/>
              <p:cNvSpPr/>
              <p:nvPr/>
            </p:nvSpPr>
            <p:spPr>
              <a:xfrm>
                <a:off x="832104" y="1080000"/>
                <a:ext cx="10533888" cy="4923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1.不等式组法（通法）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给定时，设所求概率为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时最大，构造不等式组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通过解这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个不等式组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，得到一个关于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的不等式，由于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，解不等式即可求出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从而得到最大项.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2.比商法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b="0" i="0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给定时，通过作商来研究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kumimoji="0" lang="en-US" altLang="zh-CN" sz="1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kumimoji="0" lang="en-US" altLang="zh-CN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4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sSup>
                          <m:sSup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sSup>
                          <m:sSup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kumimoji="0" lang="en-US" altLang="zh-CN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bSup>
                        <m:sSup>
                          <m:sSup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kumimoji="0" lang="en-US" altLang="zh-CN" sz="18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kumimoji="0" lang="en-US" altLang="zh-CN" sz="18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A0AF"/>
                                </a:solidFill>
                                <a:effectLst/>
                                <a:uLnTx/>
                                <a:uFillTx/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den>
                    </m:f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)+(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  <m:r>
                      <a:rPr kumimoji="0" lang="en-US" altLang="zh-CN" sz="1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1）当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值的增大而增大.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2）当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值的增大而减小.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为正整数，当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，此时这两项概率均为最大值；若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</a:t>
                </a:r>
              </a:p>
              <a:p>
                <a:pPr marL="0" marR="0" lvl="0" indent="0" defTabSz="914400" rtl="0" eaLnBrk="1" fontAlgn="auto" latinLnBrk="1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正整数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A0AF"/>
                            </a:solidFill>
                            <a:effectLst/>
                            <a:uLnTx/>
                            <a:uFillTx/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有唯一的最大值.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在二项分布中，若数学期望为整数，则当随机变量</a:t>
                </a:r>
                <a14:m>
                  <m:oMath xmlns:m="http://schemas.openxmlformats.org/officeDocument/2006/math">
                    <m:r>
                      <a:rPr kumimoji="0" lang="en-US" altLang="zh-C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A0AF"/>
                        </a:solidFill>
                        <a:effectLst/>
                        <a:uLnTx/>
                        <a:uFillTx/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等于期望时，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概率最大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A0AF"/>
                    </a:solidFill>
                    <a:effectLst/>
                    <a:uLnTx/>
                    <a:uFillTx/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ee818c241?pid=617faec1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923155"/>
              </a:xfrm>
              <a:prstGeom prst="rect">
                <a:avLst/>
              </a:prstGeom>
              <a:blipFill>
                <a:blip r:embed="rId3"/>
                <a:stretch>
                  <a:fillRect l="-1389" r="-1331" b="-28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ee818c241?pid=617faec14&amp;color=0,0,0&amp;bt=1&amp;bbb=1&amp;hb=1"/>
              <p:cNvSpPr/>
              <p:nvPr/>
            </p:nvSpPr>
            <p:spPr>
              <a:xfrm>
                <a:off x="832104" y="1080000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3.导数法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为变量时，函数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，其表现为关于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的高次函数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，此时考虑通过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研究函数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的单调性来求解，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P_4_BD#ee818c241?pid=617faec1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257300"/>
              </a:xfrm>
              <a:prstGeom prst="rect">
                <a:avLst/>
              </a:prstGeom>
              <a:blipFill>
                <a:blip r:embed="rId3"/>
                <a:stretch>
                  <a:fillRect l="-1389" b="-77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ee818c241?pid=617faec14&amp;color=0,0,0&amp;bt=1&amp;bbb=1&amp;hb=1">
                <a:extLst>
                  <a:ext uri="{FF2B5EF4-FFF2-40B4-BE49-F238E27FC236}">
                    <a16:creationId xmlns:a16="http://schemas.microsoft.com/office/drawing/2014/main" id="{4BB10384-8E70-0E73-6897-0EDB0B968743}"/>
                  </a:ext>
                </a:extLst>
              </p:cNvPr>
              <p:cNvSpPr/>
              <p:nvPr/>
            </p:nvSpPr>
            <p:spPr>
              <a:xfrm>
                <a:off x="832104" y="2333744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⋅(1−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P_4_BD#ee818c241?pid=617faec14&amp;color=0,0,0&amp;bt=1&amp;bbb=1&amp;hb=1">
                <a:extLst>
                  <a:ext uri="{FF2B5EF4-FFF2-40B4-BE49-F238E27FC236}">
                    <a16:creationId xmlns:a16="http://schemas.microsoft.com/office/drawing/2014/main" id="{4BB10384-8E70-0E73-6897-0EDB0B9687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3744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1042" b="-10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P_4_BD#ee818c241?pid=617faec14&amp;color=0,0,0&amp;bt=1&amp;bbb=1&amp;hb=1">
                <a:extLst>
                  <a:ext uri="{FF2B5EF4-FFF2-40B4-BE49-F238E27FC236}">
                    <a16:creationId xmlns:a16="http://schemas.microsoft.com/office/drawing/2014/main" id="{CE8FAE01-8894-66FC-80EE-78BACA33FB0E}"/>
                  </a:ext>
                </a:extLst>
              </p:cNvPr>
              <p:cNvSpPr/>
              <p:nvPr/>
            </p:nvSpPr>
            <p:spPr>
              <a:xfrm>
                <a:off x="832104" y="3171944"/>
                <a:ext cx="10533888" cy="9719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单调递增；当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P_4_BD#ee818c241?pid=617faec14&amp;color=0,0,0&amp;bt=1&amp;bbb=1&amp;hb=1">
                <a:extLst>
                  <a:ext uri="{FF2B5EF4-FFF2-40B4-BE49-F238E27FC236}">
                    <a16:creationId xmlns:a16="http://schemas.microsoft.com/office/drawing/2014/main" id="{CE8FAE01-8894-66FC-80EE-78BACA33FB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71944"/>
                <a:ext cx="10533888" cy="971931"/>
              </a:xfrm>
              <a:prstGeom prst="rect">
                <a:avLst/>
              </a:prstGeom>
              <a:blipFill>
                <a:blip r:embed="rId5"/>
                <a:stretch>
                  <a:fillRect l="-1389" b="-8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a76602494?vop=1&amp;pid=bba782408&amp;color=0,0,0&amp;bt=1&amp;bbb=1&amp;hb=1"/>
              <p:cNvSpPr/>
              <p:nvPr/>
            </p:nvSpPr>
            <p:spPr>
              <a:xfrm>
                <a:off x="832104" y="1080000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重阳节，农历九月初九，二九相重，称为“重九”，又称“登高节”，由于“九九”谐音是“久久”，有长久之意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，所以常在此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日祭祖或开展敬老活动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.某社区在重阳节开展敬老活动，已知当天参加活动的老人中女性占比为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，现从参加活动的老人中随机抽取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14人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赠送保健品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，若14人中有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名女性的可能性最大，则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a76602494?vop=1&amp;pid=bba78240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32498"/>
              </a:xfrm>
              <a:prstGeom prst="rect">
                <a:avLst/>
              </a:prstGeom>
              <a:blipFill>
                <a:blip r:embed="rId3"/>
                <a:stretch>
                  <a:fillRect l="-1042" r="-463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a76602494.bracket?vop=1&amp;pid=bba782408&amp;color=0,0,0&amp;vpa=1"/>
          <p:cNvSpPr/>
          <p:nvPr/>
        </p:nvSpPr>
        <p:spPr>
          <a:xfrm>
            <a:off x="5680424" y="1728970"/>
            <a:ext cx="217488" cy="272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1400" dirty="0"/>
          </a:p>
        </p:txBody>
      </p:sp>
      <p:sp>
        <p:nvSpPr>
          <p:cNvPr id="4" name="QC_4_BD.1_2#a76602494.choices?vop=1&amp;pid=bba782408&amp;color=0,0,0&amp;bbb=1"/>
          <p:cNvSpPr/>
          <p:nvPr/>
        </p:nvSpPr>
        <p:spPr>
          <a:xfrm>
            <a:off x="832104" y="2013576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557272" algn="l"/>
                <a:tab pos="5368544" algn="l"/>
                <a:tab pos="79131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8或9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a76602494?vop=1&amp;pid=bba782408&amp;color=0,0,0&amp;bbb=1"/>
              <p:cNvSpPr/>
              <p:nvPr/>
            </p:nvSpPr>
            <p:spPr>
              <a:xfrm>
                <a:off x="832104" y="2365366"/>
                <a:ext cx="10533888" cy="66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抽到的女性人数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(14,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的变量为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由此考虑利用不等式组法或比商法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3_1#a76602494?vop=1&amp;pid=bba78240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65366"/>
                <a:ext cx="10533888" cy="660400"/>
              </a:xfrm>
              <a:prstGeom prst="rect">
                <a:avLst/>
              </a:prstGeom>
              <a:blipFill>
                <a:blip r:embed="rId4"/>
                <a:stretch>
                  <a:fillRect l="-1042" b="-9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a76602494?vop=1&amp;pid=bba782408&amp;color=0,0,0&amp;bt=1&amp;bbb=1&amp;hb=1"/>
              <p:cNvSpPr/>
              <p:nvPr/>
            </p:nvSpPr>
            <p:spPr>
              <a:xfrm>
                <a:off x="832104" y="1078992"/>
                <a:ext cx="10533888" cy="4158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不等式组法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若从参加活动的老人中随机抽取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且抽到的女性人数为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(14,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若抽到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名女性的可</a:t>
                </a:r>
              </a:p>
              <a:p>
                <a:pPr latinLnBrk="1">
                  <a:lnSpc>
                    <a:spcPts val="7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能性最大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</m:t>
                                </m:r>
                              </m:sub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5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5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</m:t>
                                </m:r>
                              </m:sub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5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5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15−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</m:t>
                                </m:r>
                              </m:sub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5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5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</m:t>
                                </m:r>
                              </m:sub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5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4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altLang="zh-CN" sz="14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5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13−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14!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!(14−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14!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−1)!(15−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14!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!(14−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14!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+1)!(13−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比商法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(14,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14−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15−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45−3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的增大而增大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&gt;9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的增大而减小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取得最大值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4_1#a76602494?vop=1&amp;pid=bba78240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4158298"/>
              </a:xfrm>
              <a:prstGeom prst="rect">
                <a:avLst/>
              </a:prstGeom>
              <a:blipFill>
                <a:blip r:embed="rId3"/>
                <a:stretch>
                  <a:fillRect l="-1042" r="-1157" b="-26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5_1#53b8a076c?vop=1&amp;pid=bba782408&amp;color=0,0,0&amp;bt=1&amp;bbb=1&amp;hb=1"/>
              <p:cNvSpPr/>
              <p:nvPr/>
            </p:nvSpPr>
            <p:spPr>
              <a:xfrm>
                <a:off x="832104" y="1080000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近年来新能源汽车的热度明显上升.某平台随机抽取某天在该平台购买新车的400名车主作为样本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，其中男性购买新能源汽车的有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名，购买汽油车的有90名，女性购买新能源汽车的有80名，用样本的频率估计概率.设男性车主中购买汽油车的概率为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，从所有男性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车主中随机抽出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3名，记恰好有2名男性购买汽油车的概率为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取得最大值时，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B_4_BD.5_1#53b8a076c?vop=1&amp;pid=bba78240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32498"/>
              </a:xfrm>
              <a:prstGeom prst="rect">
                <a:avLst/>
              </a:prstGeom>
              <a:blipFill>
                <a:blip r:embed="rId3"/>
                <a:stretch>
                  <a:fillRect l="-1042" r="-463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6_1#53b8a076c.blank?vop=1&amp;pid=bba782408&amp;color=0,0,0&amp;vpa=2&amp;bbb=1"/>
          <p:cNvSpPr/>
          <p:nvPr/>
        </p:nvSpPr>
        <p:spPr>
          <a:xfrm>
            <a:off x="8086693" y="1690870"/>
            <a:ext cx="306388" cy="272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45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7_1#53b8a076c?vop=1&amp;pid=bba782408&amp;color=0,0,0&amp;bbb=1"/>
              <p:cNvSpPr/>
              <p:nvPr/>
            </p:nvSpPr>
            <p:spPr>
              <a:xfrm>
                <a:off x="832104" y="2012180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由题意知本题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为变量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概率表现为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的高次函数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由此考虑利用导数法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通过研究函数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的单调性来求解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B_4_EX.7_1#53b8a076c?vop=1&amp;pid=bba78240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2180"/>
                <a:ext cx="10533888" cy="602298"/>
              </a:xfrm>
              <a:prstGeom prst="rect">
                <a:avLst/>
              </a:prstGeom>
              <a:blipFill>
                <a:blip r:embed="rId4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8_1#53b8a076c?vop=1&amp;pid=bba782408&amp;color=0,0,0&amp;bbb=1"/>
              <p:cNvSpPr/>
              <p:nvPr/>
            </p:nvSpPr>
            <p:spPr>
              <a:xfrm>
                <a:off x="832104" y="2620510"/>
                <a:ext cx="10533888" cy="26856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+90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≤230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取得最大值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=230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取得最小值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设函数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)=−9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上单调递减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取得最大值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取得最大值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+90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B_4_AS.8_1#53b8a076c?vop=1&amp;pid=bba78240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20510"/>
                <a:ext cx="10533888" cy="2685606"/>
              </a:xfrm>
              <a:prstGeom prst="rect">
                <a:avLst/>
              </a:prstGeom>
              <a:blipFill>
                <a:blip r:embed="rId5"/>
                <a:stretch>
                  <a:fillRect l="-1042" b="-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c8a3fcff8?pid=d814926ae&amp;color=0,0,0&amp;tib=255,255,255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0944" y="1080000"/>
            <a:ext cx="6236208" cy="149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764</Words>
  <Application>Microsoft Office PowerPoint</Application>
  <PresentationFormat>宽屏</PresentationFormat>
  <Paragraphs>57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2025-10-20T02:41:20Z</dcterms:created>
  <dcterms:modified xsi:type="dcterms:W3CDTF">2025-10-20T02:52:49Z</dcterms:modified>
  <cp:category/>
  <cp:contentStatus/>
</cp:coreProperties>
</file>